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9"/>
  </p:notesMasterIdLst>
  <p:sldIdLst>
    <p:sldId id="711" r:id="rId5"/>
    <p:sldId id="710" r:id="rId6"/>
    <p:sldId id="709" r:id="rId7"/>
    <p:sldId id="708" r:id="rId8"/>
    <p:sldId id="728" r:id="rId9"/>
    <p:sldId id="729" r:id="rId10"/>
    <p:sldId id="712" r:id="rId11"/>
    <p:sldId id="721" r:id="rId12"/>
    <p:sldId id="713" r:id="rId13"/>
    <p:sldId id="715" r:id="rId14"/>
    <p:sldId id="735" r:id="rId15"/>
    <p:sldId id="717" r:id="rId16"/>
    <p:sldId id="718" r:id="rId17"/>
    <p:sldId id="719" r:id="rId18"/>
    <p:sldId id="730" r:id="rId19"/>
    <p:sldId id="736" r:id="rId20"/>
    <p:sldId id="737" r:id="rId21"/>
    <p:sldId id="738" r:id="rId22"/>
    <p:sldId id="739" r:id="rId23"/>
    <p:sldId id="722" r:id="rId24"/>
    <p:sldId id="740" r:id="rId25"/>
    <p:sldId id="720" r:id="rId26"/>
    <p:sldId id="734" r:id="rId27"/>
    <p:sldId id="733" r:id="rId28"/>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35"/>
            <p14:sldId id="717"/>
            <p14:sldId id="718"/>
            <p14:sldId id="719"/>
            <p14:sldId id="730"/>
            <p14:sldId id="736"/>
            <p14:sldId id="737"/>
            <p14:sldId id="738"/>
            <p14:sldId id="739"/>
            <p14:sldId id="722"/>
            <p14:sldId id="740"/>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04" autoAdjust="0"/>
    <p:restoredTop sz="91301" autoAdjust="0"/>
  </p:normalViewPr>
  <p:slideViewPr>
    <p:cSldViewPr>
      <p:cViewPr varScale="1">
        <p:scale>
          <a:sx n="94" d="100"/>
          <a:sy n="94" d="100"/>
        </p:scale>
        <p:origin x="128" y="10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phldr="1"/>
      <dgm:spPr/>
      <dgm:t>
        <a:bodyPr/>
        <a:lstStyle/>
        <a:p>
          <a:endParaRPr lang="en-US"/>
        </a:p>
      </dgm:t>
    </dgm:pt>
    <dgm:pt modelId="{73274150-912D-C542-9DF5-E74E604A30F1}">
      <dgm:prSet/>
      <dgm:spPr/>
      <dgm:t>
        <a:bodyPr/>
        <a:lstStyle/>
        <a:p>
          <a:r>
            <a:rPr lang="en-US" dirty="0"/>
            <a:t>Confirmatory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Exploratory</a:t>
          </a:r>
          <a:endParaRPr lang="en-US" dirty="0"/>
        </a:p>
      </dgm:t>
    </dgm:pt>
    <dgm:pt modelId="{965A755D-7A55-3A4F-B135-F3B08FB95412}" type="sibTrans" cxnId="{FC7F5295-CD0A-4B4A-9315-3F121E3BDB78}">
      <dgm:prSet/>
      <dgm:spPr/>
      <dgm:t>
        <a:bodyPr/>
        <a:lstStyle/>
        <a:p>
          <a:endParaRPr lang="en-US"/>
        </a:p>
      </dgm:t>
    </dgm:pt>
    <dgm:pt modelId="{56BA352F-DBB2-7E44-94B2-E1C0C154BDF0}" type="par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Confirmatory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endParaRPr lang="en-US" sz="2200" kern="1200" dirty="0"/>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4/29/24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rPr>
              <a:t>theoretical </a:t>
            </a:r>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13</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install.packages</a:t>
            </a:r>
            <a:r>
              <a:rPr lang="en-US" dirty="0"/>
              <a:t>(“./ FACTOR_0.1.0.tar.gz”, repos = NULL, type = “source”)</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14</a:t>
            </a:fld>
            <a:endParaRPr lang="en-US"/>
          </a:p>
        </p:txBody>
      </p:sp>
    </p:spTree>
    <p:extLst>
      <p:ext uri="{BB962C8B-B14F-4D97-AF65-F5344CB8AC3E}">
        <p14:creationId xmlns:p14="http://schemas.microsoft.com/office/powerpoint/2010/main" val="16224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304800" y="117475"/>
            <a:ext cx="6781800" cy="777875"/>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946813"/>
            <a:ext cx="7678766" cy="4054475"/>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C1FAF18C-A3F4-C083-95DB-9D35B9CB1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6099"/>
            <a:ext cx="7731197" cy="4575175"/>
          </a:xfrm>
        </p:spPr>
      </p:pic>
    </p:spTree>
    <p:extLst>
      <p:ext uri="{BB962C8B-B14F-4D97-AF65-F5344CB8AC3E}">
        <p14:creationId xmlns:p14="http://schemas.microsoft.com/office/powerpoint/2010/main" val="105915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27273"/>
          <a:stretch/>
        </p:blipFill>
        <p:spPr>
          <a:xfrm>
            <a:off x="914400" y="1973617"/>
            <a:ext cx="3161368" cy="2260600"/>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2340" y="2082849"/>
            <a:ext cx="4038600" cy="2042135"/>
          </a:xfrm>
        </p:spPr>
      </p:pic>
    </p:spTree>
    <p:extLst>
      <p:ext uri="{BB962C8B-B14F-4D97-AF65-F5344CB8AC3E}">
        <p14:creationId xmlns:p14="http://schemas.microsoft.com/office/powerpoint/2010/main" val="327218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D7C-94CC-AF38-ED9F-067607ED7E9B}"/>
              </a:ext>
            </a:extLst>
          </p:cNvPr>
          <p:cNvSpPr>
            <a:spLocks noGrp="1"/>
          </p:cNvSpPr>
          <p:nvPr>
            <p:ph type="title"/>
          </p:nvPr>
        </p:nvSpPr>
        <p:spPr/>
        <p:txBody>
          <a:bodyPr>
            <a:normAutofit/>
          </a:bodyPr>
          <a:lstStyle/>
          <a:p>
            <a:r>
              <a:rPr lang="en-US" sz="4400" b="1" dirty="0">
                <a:solidFill>
                  <a:schemeClr val="bg2">
                    <a:lumMod val="50000"/>
                  </a:schemeClr>
                </a:solidFill>
              </a:rPr>
              <a:t>Run initial check</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CDF1119-E453-4EF9-97C8-909C1C434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792" y="1682750"/>
            <a:ext cx="6566415" cy="2914650"/>
          </a:xfrm>
        </p:spPr>
      </p:pic>
    </p:spTree>
    <p:extLst>
      <p:ext uri="{BB962C8B-B14F-4D97-AF65-F5344CB8AC3E}">
        <p14:creationId xmlns:p14="http://schemas.microsoft.com/office/powerpoint/2010/main" val="421239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12" name="Content Placeholder 11" descr="A screenshot of a computer code&#10;&#10;Description automatically generated">
            <a:extLst>
              <a:ext uri="{FF2B5EF4-FFF2-40B4-BE49-F238E27FC236}">
                <a16:creationId xmlns:a16="http://schemas.microsoft.com/office/drawing/2014/main" id="{C68867E8-B5C3-3C3B-3E0F-93C9D69D5E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66526"/>
            <a:ext cx="4038600" cy="1050286"/>
          </a:xfrm>
        </p:spPr>
      </p:pic>
      <p:pic>
        <p:nvPicPr>
          <p:cNvPr id="10" name="Content Placeholder 9" descr="A screenshot of a computer&#10;&#10;Description automatically generated">
            <a:extLst>
              <a:ext uri="{FF2B5EF4-FFF2-40B4-BE49-F238E27FC236}">
                <a16:creationId xmlns:a16="http://schemas.microsoft.com/office/drawing/2014/main" id="{028FF051-9D6D-7F2E-117B-086A61A4AC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864224"/>
            <a:ext cx="4038600" cy="2654889"/>
          </a:xfrm>
        </p:spPr>
      </p:pic>
    </p:spTree>
    <p:extLst>
      <p:ext uri="{BB962C8B-B14F-4D97-AF65-F5344CB8AC3E}">
        <p14:creationId xmlns:p14="http://schemas.microsoft.com/office/powerpoint/2010/main" val="258992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7319A28D-9424-F5B8-9E48-7C0551CAFD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576316"/>
            <a:ext cx="9488123" cy="2819999"/>
          </a:xfrm>
        </p:spPr>
      </p:pic>
    </p:spTree>
    <p:extLst>
      <p:ext uri="{BB962C8B-B14F-4D97-AF65-F5344CB8AC3E}">
        <p14:creationId xmlns:p14="http://schemas.microsoft.com/office/powerpoint/2010/main" val="154448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7" name="Content Placeholder 6" descr="A close-up of a text&#10;&#10;Description automatically generated">
            <a:extLst>
              <a:ext uri="{FF2B5EF4-FFF2-40B4-BE49-F238E27FC236}">
                <a16:creationId xmlns:a16="http://schemas.microsoft.com/office/drawing/2014/main" id="{C038D97C-6C26-F33B-35BC-078956B07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1393"/>
            <a:ext cx="8229600" cy="2477364"/>
          </a:xfrm>
        </p:spPr>
      </p:pic>
    </p:spTree>
    <p:extLst>
      <p:ext uri="{BB962C8B-B14F-4D97-AF65-F5344CB8AC3E}">
        <p14:creationId xmlns:p14="http://schemas.microsoft.com/office/powerpoint/2010/main" val="120074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7" name="Content Placeholder 6" descr="A screenshot of a computer&#10;&#10;Description automatically generated">
            <a:extLst>
              <a:ext uri="{FF2B5EF4-FFF2-40B4-BE49-F238E27FC236}">
                <a16:creationId xmlns:a16="http://schemas.microsoft.com/office/drawing/2014/main" id="{7677CD13-C960-2E0C-2C93-C92DF599ED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2571"/>
          <a:stretch/>
        </p:blipFill>
        <p:spPr>
          <a:xfrm>
            <a:off x="838200" y="1822450"/>
            <a:ext cx="11851596" cy="1498600"/>
          </a:xfrm>
        </p:spPr>
      </p:pic>
    </p:spTree>
    <p:extLst>
      <p:ext uri="{BB962C8B-B14F-4D97-AF65-F5344CB8AC3E}">
        <p14:creationId xmlns:p14="http://schemas.microsoft.com/office/powerpoint/2010/main" val="3327320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D64457F7-743F-C3CA-289E-CA24EAD2E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323944"/>
            <a:ext cx="9906000" cy="1962798"/>
          </a:xfrm>
        </p:spPr>
      </p:pic>
      <p:pic>
        <p:nvPicPr>
          <p:cNvPr id="9" name="Picture 8" descr="A black text on a white background&#10;&#10;Description automatically generated">
            <a:extLst>
              <a:ext uri="{FF2B5EF4-FFF2-40B4-BE49-F238E27FC236}">
                <a16:creationId xmlns:a16="http://schemas.microsoft.com/office/drawing/2014/main" id="{127313D4-B584-0E0F-9B8E-87E2FB4D7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40745"/>
            <a:ext cx="10781251" cy="1395089"/>
          </a:xfrm>
          <a:prstGeom prst="rect">
            <a:avLst/>
          </a:prstGeom>
        </p:spPr>
      </p:pic>
    </p:spTree>
    <p:extLst>
      <p:ext uri="{BB962C8B-B14F-4D97-AF65-F5344CB8AC3E}">
        <p14:creationId xmlns:p14="http://schemas.microsoft.com/office/powerpoint/2010/main" val="81679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a:xfrm>
            <a:off x="304800" y="1409700"/>
            <a:ext cx="8382000" cy="3600450"/>
          </a:xfrm>
        </p:spPr>
        <p:txBody>
          <a:bodyPr>
            <a:normAutofit fontScale="92500" lnSpcReduction="10000"/>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a:t>
            </a:r>
            <a:r>
              <a:rPr lang="en-US" sz="1800" i="1" kern="100" dirty="0">
                <a:solidFill>
                  <a:schemeClr val="tx2">
                    <a:lumMod val="10000"/>
                  </a:schemeClr>
                </a:solidFill>
                <a:effectLst/>
                <a:ea typeface="Aptos" panose="020B0004020202020204" pitchFamily="34" charset="0"/>
              </a:rPr>
              <a:t>Frontiers in Psychology, 3</a:t>
            </a:r>
            <a:r>
              <a:rPr lang="en-US" sz="1800" kern="100" dirty="0">
                <a:solidFill>
                  <a:schemeClr val="tx2">
                    <a:lumMod val="10000"/>
                  </a:schemeClr>
                </a:solidFill>
                <a:effectLst/>
                <a:ea typeface="Aptos" panose="020B0004020202020204" pitchFamily="34" charset="0"/>
              </a:rPr>
              <a:t>, 55.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Maindal</a:t>
            </a:r>
            <a:r>
              <a:rPr lang="en-US" sz="1800" kern="100" dirty="0">
                <a:solidFill>
                  <a:schemeClr val="tx2">
                    <a:lumMod val="10000"/>
                  </a:schemeClr>
                </a:solidFill>
                <a:effectLst/>
                <a:ea typeface="Aptos" panose="020B0004020202020204" pitchFamily="34" charset="0"/>
              </a:rPr>
              <a:t>, H. T., Sokolowski, I., &amp; </a:t>
            </a:r>
            <a:r>
              <a:rPr lang="en-US" sz="1800" kern="100" dirty="0" err="1">
                <a:solidFill>
                  <a:schemeClr val="tx2">
                    <a:lumMod val="10000"/>
                  </a:schemeClr>
                </a:solidFill>
                <a:effectLst/>
                <a:ea typeface="Aptos" panose="020B0004020202020204" pitchFamily="34" charset="0"/>
              </a:rPr>
              <a:t>Vedsted</a:t>
            </a:r>
            <a:r>
              <a:rPr lang="en-US" sz="1800" kern="100" dirty="0">
                <a:solidFill>
                  <a:schemeClr val="tx2">
                    <a:lumMod val="10000"/>
                  </a:schemeClr>
                </a:solidFill>
                <a:effectLst/>
                <a:ea typeface="Aptos" panose="020B0004020202020204" pitchFamily="34" charset="0"/>
              </a:rPr>
              <a:t>, P. (2012). Adaptation, data quality and confirmatory factor analysis of the Danish version of the PACIC questionnaire. </a:t>
            </a:r>
            <a:r>
              <a:rPr lang="en-US" sz="1800" i="1" kern="100" dirty="0">
                <a:solidFill>
                  <a:schemeClr val="tx2">
                    <a:lumMod val="10000"/>
                  </a:schemeClr>
                </a:solidFill>
                <a:effectLst/>
                <a:ea typeface="Aptos" panose="020B0004020202020204" pitchFamily="34" charset="0"/>
              </a:rPr>
              <a:t>The European Journal of Public Health, 22</a:t>
            </a:r>
            <a:r>
              <a:rPr lang="en-US" sz="1800" kern="100" dirty="0">
                <a:solidFill>
                  <a:schemeClr val="tx2">
                    <a:lumMod val="10000"/>
                  </a:schemeClr>
                </a:solidFill>
                <a:effectLst/>
                <a:ea typeface="Aptos" panose="020B0004020202020204" pitchFamily="34" charset="0"/>
              </a:rPr>
              <a:t>(1), 31-36.</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a:spcBef>
                <a:spcPts val="0"/>
              </a:spcBef>
            </a:pPr>
            <a:endParaRPr lang="en-US" sz="1800" kern="100" dirty="0">
              <a:solidFill>
                <a:schemeClr val="tx2">
                  <a:lumMod val="10000"/>
                </a:schemeClr>
              </a:solidFill>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3091068616"/>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959522810"/>
              </p:ext>
            </p:extLst>
          </p:nvPr>
        </p:nvGraphicFramePr>
        <p:xfrm>
          <a:off x="609600" y="895351"/>
          <a:ext cx="8305800" cy="4196512"/>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-Tests a specific hypothesis among variables based on a priori considerations.</a:t>
                      </a:r>
                      <a:endParaRPr lang="en-US" dirty="0"/>
                    </a:p>
                  </a:txBody>
                  <a:tcPr/>
                </a:tc>
                <a:tc>
                  <a:txBody>
                    <a:bodyPr/>
                    <a:lstStyle/>
                    <a:p>
                      <a:r>
                        <a:rPr lang="en-US" sz="1800" b="0" kern="1200" dirty="0">
                          <a:solidFill>
                            <a:schemeClr val="dk1"/>
                          </a:solidFill>
                          <a:effectLst/>
                        </a:rPr>
                        <a:t>-Explores the underlying structure of variables without prior consideration about the relationships.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-Evaluates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a:t>
            </a:r>
            <a:r>
              <a:rPr lang="en-US" sz="1600" b="1" dirty="0">
                <a:solidFill>
                  <a:schemeClr val="tx2">
                    <a:lumMod val="10000"/>
                  </a:schemeClr>
                </a:solidFill>
              </a:rPr>
              <a:t>correlations</a:t>
            </a:r>
            <a:r>
              <a:rPr lang="en-US" sz="1600" dirty="0">
                <a:solidFill>
                  <a:schemeClr val="tx2">
                    <a:lumMod val="10000"/>
                  </a:schemeClr>
                </a:solidFill>
              </a:rPr>
              <a:t> between observed variables.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a:t>
            </a:r>
            <a:r>
              <a:rPr lang="en-US" sz="1600" b="1" dirty="0">
                <a:solidFill>
                  <a:schemeClr val="tx2">
                    <a:lumMod val="10000"/>
                  </a:schemeClr>
                </a:solidFill>
              </a:rPr>
              <a:t>0.5 </a:t>
            </a:r>
            <a:r>
              <a:rPr lang="en-US" sz="1600" dirty="0">
                <a:solidFill>
                  <a:schemeClr val="tx2">
                    <a:lumMod val="10000"/>
                  </a:schemeClr>
                </a:solidFill>
              </a:rPr>
              <a:t>or higher typically indicates that the factor sufficiently captures the variance of the variable. </a:t>
            </a:r>
          </a:p>
          <a:p>
            <a:endParaRPr lang="en-US" sz="1600" dirty="0">
              <a:solidFill>
                <a:schemeClr val="tx2">
                  <a:lumMod val="10000"/>
                </a:schemeClr>
              </a:solidFill>
            </a:endParaRPr>
          </a:p>
          <a:p>
            <a:r>
              <a:rPr lang="en-US" sz="1600" b="1" dirty="0">
                <a:solidFill>
                  <a:schemeClr val="tx2">
                    <a:lumMod val="10000"/>
                  </a:schemeClr>
                </a:solidFill>
              </a:rPr>
              <a:t>Cronbach's alpha </a:t>
            </a:r>
            <a:r>
              <a:rPr lang="en-US" sz="1600" dirty="0">
                <a:solidFill>
                  <a:schemeClr val="tx2">
                    <a:lumMod val="10000"/>
                  </a:schemeClr>
                </a:solidFill>
              </a:rPr>
              <a:t>measures the internal consistency of the scale or set of variables. A value </a:t>
            </a:r>
            <a:r>
              <a:rPr lang="en-US" sz="1600" b="1" dirty="0">
                <a:solidFill>
                  <a:schemeClr val="tx2">
                    <a:lumMod val="10000"/>
                  </a:schemeClr>
                </a:solidFill>
              </a:rPr>
              <a:t>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038600"/>
          </a:xfrm>
        </p:spPr>
        <p:txBody>
          <a:bodyPr>
            <a:normAutofit fontScale="40000" lnSpcReduction="20000"/>
          </a:bodyPr>
          <a:lstStyle/>
          <a:p>
            <a:r>
              <a:rPr lang="en-US" sz="4500" dirty="0">
                <a:solidFill>
                  <a:schemeClr val="tx2">
                    <a:lumMod val="10000"/>
                  </a:schemeClr>
                </a:solidFill>
              </a:rPr>
              <a:t>The dataset used:  </a:t>
            </a:r>
          </a:p>
          <a:p>
            <a:pPr lvl="1"/>
            <a:r>
              <a:rPr lang="en-US" sz="4500" dirty="0">
                <a:solidFill>
                  <a:schemeClr val="tx2">
                    <a:lumMod val="10000"/>
                  </a:schemeClr>
                </a:solidFill>
              </a:rPr>
              <a:t>Validating the Hearing Handicap Inventory for Adults - Screening Version (HHIA-S) questionnaire in Nepali language. </a:t>
            </a:r>
          </a:p>
          <a:p>
            <a:pPr marL="0" indent="0">
              <a:buNone/>
            </a:pPr>
            <a:endParaRPr lang="en-US" sz="4500" dirty="0">
              <a:solidFill>
                <a:schemeClr val="tx2">
                  <a:lumMod val="10000"/>
                </a:schemeClr>
              </a:solidFill>
            </a:endParaRPr>
          </a:p>
          <a:p>
            <a:r>
              <a:rPr lang="en-US" sz="4500" dirty="0">
                <a:solidFill>
                  <a:schemeClr val="tx2">
                    <a:lumMod val="10000"/>
                  </a:schemeClr>
                </a:solidFill>
              </a:rPr>
              <a:t>This questionnaire is commonly used t</a:t>
            </a:r>
            <a:r>
              <a:rPr lang="en-US" sz="4500" b="1" dirty="0">
                <a:solidFill>
                  <a:schemeClr val="tx2">
                    <a:lumMod val="10000"/>
                  </a:schemeClr>
                </a:solidFill>
              </a:rPr>
              <a:t>o assess handicaps caused by hearing impairment </a:t>
            </a:r>
            <a:r>
              <a:rPr lang="en-US" sz="4500" dirty="0">
                <a:solidFill>
                  <a:schemeClr val="tx2">
                    <a:lumMod val="10000"/>
                  </a:schemeClr>
                </a:solidFill>
              </a:rPr>
              <a:t>among adult populations over short periods. </a:t>
            </a:r>
          </a:p>
          <a:p>
            <a:pPr marL="0" indent="0">
              <a:buNone/>
            </a:pPr>
            <a:endParaRPr lang="en-US" sz="4500" dirty="0">
              <a:solidFill>
                <a:schemeClr val="tx2">
                  <a:lumMod val="10000"/>
                </a:schemeClr>
              </a:solidFill>
            </a:endParaRPr>
          </a:p>
          <a:p>
            <a:r>
              <a:rPr lang="en-US" sz="4500" dirty="0">
                <a:solidFill>
                  <a:schemeClr val="tx2">
                    <a:lumMod val="10000"/>
                  </a:schemeClr>
                </a:solidFill>
              </a:rPr>
              <a:t>The data was collected to validate the translated Nepali questionnaire among both </a:t>
            </a:r>
            <a:r>
              <a:rPr lang="en-US" sz="4500" b="1" dirty="0">
                <a:solidFill>
                  <a:schemeClr val="tx2">
                    <a:lumMod val="10000"/>
                  </a:schemeClr>
                </a:solidFill>
              </a:rPr>
              <a:t>hearing-impaired (HI) and normal-hearing (NH) Nepalese population.</a:t>
            </a:r>
          </a:p>
          <a:p>
            <a:endParaRPr lang="en-US" sz="4500" b="1" dirty="0">
              <a:solidFill>
                <a:schemeClr val="tx2">
                  <a:lumMod val="10000"/>
                </a:schemeClr>
              </a:solidFill>
            </a:endParaRPr>
          </a:p>
          <a:p>
            <a:r>
              <a:rPr lang="en-US" sz="4500" dirty="0">
                <a:solidFill>
                  <a:schemeClr val="tx2">
                    <a:lumMod val="10000"/>
                  </a:schemeClr>
                </a:solidFill>
              </a:rPr>
              <a:t>We have two datasets for our project </a:t>
            </a:r>
            <a:r>
              <a:rPr lang="en-US" sz="4500" b="1" dirty="0">
                <a:solidFill>
                  <a:schemeClr val="tx2">
                    <a:lumMod val="10000"/>
                  </a:schemeClr>
                </a:solidFill>
              </a:rPr>
              <a:t>(NH &amp; HI).</a:t>
            </a:r>
          </a:p>
          <a:p>
            <a:endParaRPr lang="en-US" sz="4500" b="1" dirty="0">
              <a:solidFill>
                <a:schemeClr val="tx2">
                  <a:lumMod val="10000"/>
                </a:schemeClr>
              </a:solidFill>
            </a:endParaRPr>
          </a:p>
          <a:p>
            <a:r>
              <a:rPr lang="en-US" sz="4500" b="1" dirty="0">
                <a:solidFill>
                  <a:schemeClr val="tx2">
                    <a:lumMod val="10000"/>
                  </a:schemeClr>
                </a:solidFill>
              </a:rPr>
              <a:t>Sample size: NH = 70, HI = 50</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87984" y="851947"/>
            <a:ext cx="8686800" cy="4038600"/>
          </a:xfrm>
        </p:spPr>
        <p:txBody>
          <a:bodyPr>
            <a:normAutofit lnSpcReduction="10000"/>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packages (e.g. Psych and </a:t>
            </a:r>
            <a:r>
              <a:rPr lang="en-US" sz="1800" dirty="0" err="1">
                <a:solidFill>
                  <a:schemeClr val="tx2">
                    <a:lumMod val="10000"/>
                  </a:schemeClr>
                </a:solidFill>
              </a:rPr>
              <a:t>Lavaan</a:t>
            </a:r>
            <a:r>
              <a:rPr lang="en-US" sz="1800" dirty="0">
                <a:solidFill>
                  <a:schemeClr val="tx2">
                    <a:lumMod val="10000"/>
                  </a:schemeClr>
                </a:solidFill>
              </a:rPr>
              <a:t>).</a:t>
            </a:r>
          </a:p>
          <a:p>
            <a:endParaRPr lang="en-US" sz="1800" dirty="0">
              <a:solidFill>
                <a:schemeClr val="tx2">
                  <a:lumMod val="10000"/>
                </a:schemeClr>
              </a:solidFill>
            </a:endParaRPr>
          </a:p>
          <a:p>
            <a:r>
              <a:rPr lang="en-US" sz="1800" dirty="0">
                <a:solidFill>
                  <a:schemeClr val="tx2">
                    <a:lumMod val="10000"/>
                  </a:schemeClr>
                </a:solidFill>
              </a:rPr>
              <a:t>Create a custom package called “FACTOR” that includes the functions of confirmatory factor analysis and exploratory factor analysis.</a:t>
            </a:r>
          </a:p>
          <a:p>
            <a:endParaRPr lang="en-US" sz="1800" dirty="0">
              <a:solidFill>
                <a:schemeClr val="tx2">
                  <a:lumMod val="10000"/>
                </a:schemeClr>
              </a:solidFill>
            </a:endParaRPr>
          </a:p>
          <a:p>
            <a:r>
              <a:rPr lang="en-US" sz="1800" dirty="0">
                <a:solidFill>
                  <a:schemeClr val="tx2">
                    <a:lumMod val="10000"/>
                  </a:schemeClr>
                </a:solidFill>
              </a:rPr>
              <a:t>Run a custom package with our dataset and make a comparison with the findings from the original package.</a:t>
            </a:r>
          </a:p>
          <a:p>
            <a:endParaRPr lang="en-US" sz="1800" dirty="0">
              <a:solidFill>
                <a:schemeClr val="tx2">
                  <a:lumMod val="10000"/>
                </a:schemeClr>
              </a:solidFill>
            </a:endParaRP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6270</TotalTime>
  <Words>1200</Words>
  <Application>Microsoft Macintosh PowerPoint</Application>
  <PresentationFormat>On-screen Show (16:9)</PresentationFormat>
  <Paragraphs>119</Paragraphs>
  <Slides>24</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24</vt:i4>
      </vt:variant>
    </vt:vector>
  </HeadingPairs>
  <TitlesOfParts>
    <vt:vector size="33" baseType="lpstr">
      <vt:lpstr>Söhne</vt:lpstr>
      <vt:lpstr>Aptos</vt:lpstr>
      <vt:lpstr>Arial</vt:lpstr>
      <vt:lpstr>Arial Black</vt:lpstr>
      <vt:lpstr>Calibri</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set for Group Project</vt:lpstr>
      <vt:lpstr>Confirmatory factor analysis code for dataset</vt:lpstr>
      <vt:lpstr>Confirmatory factor analysis output</vt:lpstr>
      <vt:lpstr>PowerPoint Presentation</vt:lpstr>
      <vt:lpstr>Exploratory factor analysis code</vt:lpstr>
      <vt:lpstr>Exploratory factor analysis output</vt:lpstr>
      <vt:lpstr>Custom R Package development </vt:lpstr>
      <vt:lpstr>Function created for a new custom package</vt:lpstr>
      <vt:lpstr>Run initial check</vt:lpstr>
      <vt:lpstr>Run confirmatory factor analysis with new R package</vt:lpstr>
      <vt:lpstr>Run confirmatory factor analysis with new R package</vt:lpstr>
      <vt:lpstr>Run confirmatory factor analysis with new R package</vt:lpstr>
      <vt:lpstr>Run exploratory factor analysis with new R package</vt:lpstr>
      <vt:lpstr>Run exploratory factor analysis with new R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Chen, Yao</cp:lastModifiedBy>
  <cp:revision>412</cp:revision>
  <cp:lastPrinted>2011-01-24T02:49:42Z</cp:lastPrinted>
  <dcterms:created xsi:type="dcterms:W3CDTF">2011-06-30T15:04:08Z</dcterms:created>
  <dcterms:modified xsi:type="dcterms:W3CDTF">2024-04-29T11:56:43Z</dcterms:modified>
  <cp:category/>
</cp:coreProperties>
</file>